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ticket7R.png"/>
          <p:cNvPicPr>
            <a:picLocks noChangeAspect="1"/>
          </p:cNvPicPr>
          <p:nvPr/>
        </p:nvPicPr>
        <p:blipFill>
          <a:blip r:embed="rId2" cstate="print"/>
          <a:stretch>
            <a:fillRect/>
          </a:stretch>
        </p:blipFill>
        <p:spPr>
          <a:xfrm rot="1082531">
            <a:off x="5549163" y="1756449"/>
            <a:ext cx="1097280" cy="556207"/>
          </a:xfrm>
          <a:prstGeom prst="rect">
            <a:avLst/>
          </a:prstGeom>
        </p:spPr>
      </p:pic>
      <p:pic>
        <p:nvPicPr>
          <p:cNvPr id="13" name="Picture 12" descr="ticket8R.png"/>
          <p:cNvPicPr>
            <a:picLocks noChangeAspect="1"/>
          </p:cNvPicPr>
          <p:nvPr/>
        </p:nvPicPr>
        <p:blipFill>
          <a:blip r:embed="rId3" cstate="print"/>
          <a:stretch>
            <a:fillRect/>
          </a:stretch>
        </p:blipFill>
        <p:spPr>
          <a:xfrm rot="20712257">
            <a:off x="5383242" y="2155148"/>
            <a:ext cx="1097280" cy="556207"/>
          </a:xfrm>
          <a:prstGeom prst="rect">
            <a:avLst/>
          </a:prstGeom>
        </p:spPr>
      </p:pic>
      <p:sp>
        <p:nvSpPr>
          <p:cNvPr id="2" name="Title 1"/>
          <p:cNvSpPr>
            <a:spLocks noGrp="1"/>
          </p:cNvSpPr>
          <p:nvPr>
            <p:ph type="ctrTitle"/>
          </p:nvPr>
        </p:nvSpPr>
        <p:spPr>
          <a:xfrm>
            <a:off x="685800" y="4270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85800" y="5257800"/>
            <a:ext cx="7772400" cy="877824"/>
          </a:xfrm>
        </p:spPr>
        <p:txBody>
          <a:bodyPr vert="horz" lIns="91440" tIns="45720" rIns="91440" bIns="45720" rtlCol="0">
            <a:normAutofit/>
          </a:bodyPr>
          <a:lstStyle>
            <a:lvl1pPr marL="0" indent="0" algn="ctr" defTabSz="914400" rtl="0" eaLnBrk="1" latinLnBrk="0" hangingPunct="1">
              <a:spcBef>
                <a:spcPts val="20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C145-317C-4DEC-9A6B-045D66B7A0F9}" type="slidenum">
              <a:rPr smtClean="0"/>
              <a:pPr/>
              <a:t>‹#›</a:t>
            </a:fld>
            <a:endParaRPr/>
          </a:p>
        </p:txBody>
      </p:sp>
      <p:pic>
        <p:nvPicPr>
          <p:cNvPr id="11" name="Picture 10" descr="42-16393499.png"/>
          <p:cNvPicPr>
            <a:picLocks noChangeAspect="1"/>
          </p:cNvPicPr>
          <p:nvPr/>
        </p:nvPicPr>
        <p:blipFill>
          <a:blip r:embed="rId4"/>
          <a:stretch>
            <a:fillRect/>
          </a:stretch>
        </p:blipFill>
        <p:spPr>
          <a:xfrm>
            <a:off x="2516386" y="304800"/>
            <a:ext cx="3427214" cy="4343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FF5CA-03E6-DB45-A75A-E6C6F17D42E1}"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1" name="Picture 10" descr="ticket7R.png"/>
          <p:cNvPicPr>
            <a:picLocks noChangeAspect="1"/>
          </p:cNvPicPr>
          <p:nvPr/>
        </p:nvPicPr>
        <p:blipFill>
          <a:blip r:embed="rId2"/>
          <a:stretch>
            <a:fillRect/>
          </a:stretch>
        </p:blipFill>
        <p:spPr>
          <a:xfrm rot="1399111">
            <a:off x="6492546" y="1596318"/>
            <a:ext cx="2212848" cy="1121684"/>
          </a:xfrm>
          <a:prstGeom prst="rect">
            <a:avLst/>
          </a:prstGeom>
        </p:spPr>
      </p:pic>
      <p:pic>
        <p:nvPicPr>
          <p:cNvPr id="12" name="Picture 11" descr="ticket8R.png"/>
          <p:cNvPicPr>
            <a:picLocks noChangeAspect="1"/>
          </p:cNvPicPr>
          <p:nvPr/>
        </p:nvPicPr>
        <p:blipFill>
          <a:blip r:embed="rId3"/>
          <a:stretch>
            <a:fillRect/>
          </a:stretch>
        </p:blipFill>
        <p:spPr>
          <a:xfrm rot="21078374">
            <a:off x="5944691" y="2294396"/>
            <a:ext cx="2212848" cy="1121684"/>
          </a:xfrm>
          <a:prstGeom prst="rect">
            <a:avLst/>
          </a:prstGeom>
        </p:spPr>
      </p:pic>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FF5CA-03E6-DB45-A75A-E6C6F17D42E1}"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20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1AF2B4D-6B12-4EDF-87BB-2B55CECB6611}" type="slidenum">
              <a:rPr smtClean="0"/>
              <a:pPr/>
              <a:t>‹#›</a:t>
            </a:fld>
            <a:endParaRPr/>
          </a:p>
        </p:txBody>
      </p:sp>
      <p:pic>
        <p:nvPicPr>
          <p:cNvPr id="11" name="Picture 10" descr="ticket7R.png"/>
          <p:cNvPicPr>
            <a:picLocks noChangeAspect="1"/>
          </p:cNvPicPr>
          <p:nvPr/>
        </p:nvPicPr>
        <p:blipFill>
          <a:blip r:embed="rId2"/>
          <a:stretch>
            <a:fillRect/>
          </a:stretch>
        </p:blipFill>
        <p:spPr>
          <a:xfrm rot="1399111">
            <a:off x="6035346" y="4568119"/>
            <a:ext cx="2212848" cy="1121684"/>
          </a:xfrm>
          <a:prstGeom prst="rect">
            <a:avLst/>
          </a:prstGeom>
        </p:spPr>
      </p:pic>
      <p:pic>
        <p:nvPicPr>
          <p:cNvPr id="12" name="Picture 11" descr="ticket8R.png"/>
          <p:cNvPicPr>
            <a:picLocks noChangeAspect="1"/>
          </p:cNvPicPr>
          <p:nvPr/>
        </p:nvPicPr>
        <p:blipFill>
          <a:blip r:embed="rId3"/>
          <a:stretch>
            <a:fillRect/>
          </a:stretch>
        </p:blipFill>
        <p:spPr>
          <a:xfrm rot="20218495">
            <a:off x="5236620" y="5036281"/>
            <a:ext cx="2212848" cy="11216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BFF5CA-03E6-DB45-A75A-E6C6F17D42E1}"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F4E59-AD96-EC47-B40C-F3BB0DDE8D4A}" type="datetimeFigureOut">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FF5CA-03E6-DB45-A75A-E6C6F17D42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94F4E59-AD96-EC47-B40C-F3BB0DDE8D4A}" type="datetimeFigureOut">
              <a:rPr lang="en-US" smtClean="0"/>
              <a:pPr/>
              <a:t>10/20/2015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50BFF5CA-03E6-DB45-A75A-E6C6F17D42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raileraddict.com/clip/juno/meet-jun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raileraddict.com/clip/the-rocker/flashbac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raileraddict.com/clip/the-book-of-eli/that-thing-load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raileraddict.com/clip/lotr-two-towers/hornbu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traileraddict.com/clip/watchmen/superman-exis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Cinematic Techniques </a:t>
            </a:r>
            <a:endParaRPr lang="en-US"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Angles</a:t>
            </a:r>
            <a:endParaRPr lang="en-US" dirty="0"/>
          </a:p>
        </p:txBody>
      </p:sp>
      <p:sp>
        <p:nvSpPr>
          <p:cNvPr id="3" name="Content Placeholder 2"/>
          <p:cNvSpPr>
            <a:spLocks noGrp="1"/>
          </p:cNvSpPr>
          <p:nvPr>
            <p:ph idx="1"/>
          </p:nvPr>
        </p:nvSpPr>
        <p:spPr>
          <a:xfrm>
            <a:off x="685800" y="1869141"/>
            <a:ext cx="7770813" cy="1178859"/>
          </a:xfrm>
        </p:spPr>
        <p:txBody>
          <a:bodyPr/>
          <a:lstStyle/>
          <a:p>
            <a:r>
              <a:rPr lang="en-US" b="1" dirty="0" smtClean="0"/>
              <a:t>Eye Level: </a:t>
            </a:r>
            <a:r>
              <a:rPr lang="en-US" dirty="0" smtClean="0"/>
              <a:t>a shot taken from a normal height; that is, the character’s eye level. Ninety to ninety-five percent of the shots seen are eye level, because it is the most natural angle.</a:t>
            </a:r>
            <a:endParaRPr lang="en-US" dirty="0"/>
          </a:p>
        </p:txBody>
      </p:sp>
      <p:pic>
        <p:nvPicPr>
          <p:cNvPr id="4" name="Picture 3"/>
          <p:cNvPicPr>
            <a:picLocks noChangeAspect="1"/>
          </p:cNvPicPr>
          <p:nvPr/>
        </p:nvPicPr>
        <p:blipFill>
          <a:blip r:embed="rId2"/>
          <a:stretch>
            <a:fillRect/>
          </a:stretch>
        </p:blipFill>
        <p:spPr>
          <a:xfrm>
            <a:off x="2057400" y="3175000"/>
            <a:ext cx="4953000" cy="330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Angles</a:t>
            </a:r>
            <a:endParaRPr lang="en-US" dirty="0"/>
          </a:p>
        </p:txBody>
      </p:sp>
      <p:sp>
        <p:nvSpPr>
          <p:cNvPr id="3" name="Content Placeholder 2"/>
          <p:cNvSpPr>
            <a:spLocks noGrp="1"/>
          </p:cNvSpPr>
          <p:nvPr>
            <p:ph idx="1"/>
          </p:nvPr>
        </p:nvSpPr>
        <p:spPr>
          <a:xfrm>
            <a:off x="685800" y="1869141"/>
            <a:ext cx="7770813" cy="1559859"/>
          </a:xfrm>
        </p:spPr>
        <p:txBody>
          <a:bodyPr/>
          <a:lstStyle/>
          <a:p>
            <a:r>
              <a:rPr lang="en-US" b="1" dirty="0" smtClean="0"/>
              <a:t>High Angle: </a:t>
            </a:r>
            <a:r>
              <a:rPr lang="en-US" dirty="0" smtClean="0"/>
              <a:t>the camera is above the subject. This usually has the effect of making the subject look smaller than normal, giving him or her the appearance of being weak, powerless, and trapped.</a:t>
            </a:r>
            <a:endParaRPr lang="en-US" dirty="0"/>
          </a:p>
        </p:txBody>
      </p:sp>
      <p:pic>
        <p:nvPicPr>
          <p:cNvPr id="5" name="Picture 4"/>
          <p:cNvPicPr>
            <a:picLocks noChangeAspect="1"/>
          </p:cNvPicPr>
          <p:nvPr/>
        </p:nvPicPr>
        <p:blipFill>
          <a:blip r:embed="rId2"/>
          <a:stretch>
            <a:fillRect/>
          </a:stretch>
        </p:blipFill>
        <p:spPr>
          <a:xfrm>
            <a:off x="2438400" y="3390900"/>
            <a:ext cx="4419600" cy="3314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Angles</a:t>
            </a:r>
            <a:endParaRPr lang="en-US" dirty="0"/>
          </a:p>
        </p:txBody>
      </p:sp>
      <p:sp>
        <p:nvSpPr>
          <p:cNvPr id="3" name="Content Placeholder 2"/>
          <p:cNvSpPr>
            <a:spLocks noGrp="1"/>
          </p:cNvSpPr>
          <p:nvPr>
            <p:ph idx="1"/>
          </p:nvPr>
        </p:nvSpPr>
        <p:spPr>
          <a:xfrm>
            <a:off x="685800" y="1869141"/>
            <a:ext cx="7770813" cy="1255059"/>
          </a:xfrm>
        </p:spPr>
        <p:txBody>
          <a:bodyPr/>
          <a:lstStyle/>
          <a:p>
            <a:r>
              <a:rPr lang="en-US" b="1" dirty="0" smtClean="0"/>
              <a:t>Low Angle: </a:t>
            </a:r>
            <a:r>
              <a:rPr lang="en-US" dirty="0" smtClean="0"/>
              <a:t>the camera films subject from below. This usually has the effect of making the subject look larger than normal, and therefore strong, powerful, and threatening.</a:t>
            </a:r>
            <a:endParaRPr lang="en-US" dirty="0"/>
          </a:p>
        </p:txBody>
      </p:sp>
      <p:pic>
        <p:nvPicPr>
          <p:cNvPr id="4" name="Picture 3"/>
          <p:cNvPicPr>
            <a:picLocks noChangeAspect="1"/>
          </p:cNvPicPr>
          <p:nvPr/>
        </p:nvPicPr>
        <p:blipFill>
          <a:blip r:embed="rId2"/>
          <a:stretch>
            <a:fillRect/>
          </a:stretch>
        </p:blipFill>
        <p:spPr>
          <a:xfrm>
            <a:off x="2667000" y="3340100"/>
            <a:ext cx="3882730" cy="290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Movements</a:t>
            </a:r>
            <a:endParaRPr lang="en-US" dirty="0"/>
          </a:p>
        </p:txBody>
      </p:sp>
      <p:sp>
        <p:nvSpPr>
          <p:cNvPr id="3" name="Content Placeholder 2"/>
          <p:cNvSpPr>
            <a:spLocks noGrp="1"/>
          </p:cNvSpPr>
          <p:nvPr>
            <p:ph idx="1"/>
          </p:nvPr>
        </p:nvSpPr>
        <p:spPr>
          <a:xfrm>
            <a:off x="685800" y="1869141"/>
            <a:ext cx="7770813" cy="1026459"/>
          </a:xfrm>
        </p:spPr>
        <p:txBody>
          <a:bodyPr/>
          <a:lstStyle/>
          <a:p>
            <a:r>
              <a:rPr lang="en-US" b="1" dirty="0" smtClean="0"/>
              <a:t>Pan: </a:t>
            </a:r>
            <a:r>
              <a:rPr lang="en-US" dirty="0" smtClean="0"/>
              <a:t>a stationary camera moves from side to side on a horizontal axis.</a:t>
            </a:r>
            <a:endParaRPr lang="en-US" dirty="0"/>
          </a:p>
        </p:txBody>
      </p:sp>
      <p:pic>
        <p:nvPicPr>
          <p:cNvPr id="5" name="Picture 4"/>
          <p:cNvPicPr>
            <a:picLocks noChangeAspect="1"/>
          </p:cNvPicPr>
          <p:nvPr/>
        </p:nvPicPr>
        <p:blipFill>
          <a:blip r:embed="rId2"/>
          <a:stretch>
            <a:fillRect/>
          </a:stretch>
        </p:blipFill>
        <p:spPr>
          <a:xfrm>
            <a:off x="2032000" y="3026473"/>
            <a:ext cx="5054600" cy="3298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Movements</a:t>
            </a:r>
            <a:endParaRPr lang="en-US" dirty="0"/>
          </a:p>
        </p:txBody>
      </p:sp>
      <p:sp>
        <p:nvSpPr>
          <p:cNvPr id="3" name="Content Placeholder 2"/>
          <p:cNvSpPr>
            <a:spLocks noGrp="1"/>
          </p:cNvSpPr>
          <p:nvPr>
            <p:ph idx="1"/>
          </p:nvPr>
        </p:nvSpPr>
        <p:spPr>
          <a:xfrm>
            <a:off x="685800" y="1869141"/>
            <a:ext cx="7770813" cy="950259"/>
          </a:xfrm>
        </p:spPr>
        <p:txBody>
          <a:bodyPr/>
          <a:lstStyle/>
          <a:p>
            <a:r>
              <a:rPr lang="en-US" b="1" dirty="0" smtClean="0"/>
              <a:t>tilt: </a:t>
            </a:r>
            <a:r>
              <a:rPr lang="en-US" dirty="0" smtClean="0"/>
              <a:t>a stationary camera moves up or down along a vertical axis.</a:t>
            </a:r>
            <a:endParaRPr lang="en-US" dirty="0"/>
          </a:p>
        </p:txBody>
      </p:sp>
      <p:pic>
        <p:nvPicPr>
          <p:cNvPr id="4" name="Picture 3"/>
          <p:cNvPicPr>
            <a:picLocks noChangeAspect="1"/>
          </p:cNvPicPr>
          <p:nvPr/>
        </p:nvPicPr>
        <p:blipFill>
          <a:blip r:embed="rId2"/>
          <a:stretch>
            <a:fillRect/>
          </a:stretch>
        </p:blipFill>
        <p:spPr>
          <a:xfrm>
            <a:off x="2209800" y="2901297"/>
            <a:ext cx="4476750" cy="3347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Movements</a:t>
            </a:r>
            <a:endParaRPr lang="en-US" dirty="0"/>
          </a:p>
        </p:txBody>
      </p:sp>
      <p:sp>
        <p:nvSpPr>
          <p:cNvPr id="3" name="Content Placeholder 2"/>
          <p:cNvSpPr>
            <a:spLocks noGrp="1"/>
          </p:cNvSpPr>
          <p:nvPr>
            <p:ph idx="1"/>
          </p:nvPr>
        </p:nvSpPr>
        <p:spPr>
          <a:xfrm>
            <a:off x="685800" y="1447800"/>
            <a:ext cx="7770813" cy="1788459"/>
          </a:xfrm>
        </p:spPr>
        <p:txBody>
          <a:bodyPr/>
          <a:lstStyle/>
          <a:p>
            <a:r>
              <a:rPr lang="en-US" b="1" dirty="0" smtClean="0"/>
              <a:t>Zoom: </a:t>
            </a:r>
            <a:r>
              <a:rPr lang="en-US" dirty="0" smtClean="0"/>
              <a:t>a stationary camera where the lens moves to make an object seem to move closer to or further away from the camera. With this technique, moving into a character is often a personal or revealing movement, while moving away distances or separates the audience from the character.</a:t>
            </a:r>
            <a:endParaRPr lang="en-US" dirty="0"/>
          </a:p>
        </p:txBody>
      </p:sp>
      <p:pic>
        <p:nvPicPr>
          <p:cNvPr id="4" name="Picture 3"/>
          <p:cNvPicPr>
            <a:picLocks noChangeAspect="1"/>
          </p:cNvPicPr>
          <p:nvPr/>
        </p:nvPicPr>
        <p:blipFill>
          <a:blip r:embed="rId2"/>
          <a:stretch>
            <a:fillRect/>
          </a:stretch>
        </p:blipFill>
        <p:spPr>
          <a:xfrm>
            <a:off x="1409700" y="3312500"/>
            <a:ext cx="6438900" cy="324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Movements</a:t>
            </a:r>
            <a:endParaRPr lang="en-US" dirty="0"/>
          </a:p>
        </p:txBody>
      </p:sp>
      <p:sp>
        <p:nvSpPr>
          <p:cNvPr id="3" name="Content Placeholder 2"/>
          <p:cNvSpPr>
            <a:spLocks noGrp="1"/>
          </p:cNvSpPr>
          <p:nvPr>
            <p:ph idx="1"/>
          </p:nvPr>
        </p:nvSpPr>
        <p:spPr>
          <a:xfrm>
            <a:off x="685800" y="1869141"/>
            <a:ext cx="7770813" cy="1178859"/>
          </a:xfrm>
        </p:spPr>
        <p:txBody>
          <a:bodyPr/>
          <a:lstStyle/>
          <a:p>
            <a:r>
              <a:rPr lang="en-US" b="1" dirty="0" smtClean="0"/>
              <a:t>Dolly/tracking: </a:t>
            </a:r>
            <a:r>
              <a:rPr lang="en-US" dirty="0" smtClean="0"/>
              <a:t>the camera is on a track that allows it to move with the action. The term also refers to any camera mounted on a car, truck, or helicopter.</a:t>
            </a:r>
            <a:endParaRPr lang="en-US" dirty="0"/>
          </a:p>
        </p:txBody>
      </p:sp>
      <p:pic>
        <p:nvPicPr>
          <p:cNvPr id="4" name="Picture 3"/>
          <p:cNvPicPr>
            <a:picLocks noChangeAspect="1"/>
          </p:cNvPicPr>
          <p:nvPr/>
        </p:nvPicPr>
        <p:blipFill>
          <a:blip r:embed="rId2"/>
          <a:stretch>
            <a:fillRect/>
          </a:stretch>
        </p:blipFill>
        <p:spPr>
          <a:xfrm>
            <a:off x="746962" y="3200400"/>
            <a:ext cx="7558838"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Movements</a:t>
            </a:r>
            <a:endParaRPr lang="en-US" dirty="0"/>
          </a:p>
        </p:txBody>
      </p:sp>
      <p:sp>
        <p:nvSpPr>
          <p:cNvPr id="3" name="Content Placeholder 2"/>
          <p:cNvSpPr>
            <a:spLocks noGrp="1"/>
          </p:cNvSpPr>
          <p:nvPr>
            <p:ph idx="1"/>
          </p:nvPr>
        </p:nvSpPr>
        <p:spPr>
          <a:xfrm>
            <a:off x="685800" y="1550894"/>
            <a:ext cx="7770813" cy="950259"/>
          </a:xfrm>
        </p:spPr>
        <p:txBody>
          <a:bodyPr/>
          <a:lstStyle/>
          <a:p>
            <a:r>
              <a:rPr lang="en-US" b="1" dirty="0" smtClean="0"/>
              <a:t>Boom/crane: </a:t>
            </a:r>
            <a:r>
              <a:rPr lang="en-US" dirty="0" smtClean="0"/>
              <a:t>the camera is on a crane over the action. This is used to create overhead shots.</a:t>
            </a:r>
            <a:endParaRPr lang="en-US" dirty="0"/>
          </a:p>
        </p:txBody>
      </p:sp>
      <p:pic>
        <p:nvPicPr>
          <p:cNvPr id="4" name="Picture 3"/>
          <p:cNvPicPr>
            <a:picLocks noChangeAspect="1"/>
          </p:cNvPicPr>
          <p:nvPr/>
        </p:nvPicPr>
        <p:blipFill>
          <a:blip r:embed="rId2"/>
          <a:stretch>
            <a:fillRect/>
          </a:stretch>
        </p:blipFill>
        <p:spPr>
          <a:xfrm>
            <a:off x="1981200" y="2732837"/>
            <a:ext cx="5181600" cy="3896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a:t>
            </a:r>
            <a:endParaRPr lang="en-US" dirty="0"/>
          </a:p>
        </p:txBody>
      </p:sp>
      <p:sp>
        <p:nvSpPr>
          <p:cNvPr id="3" name="Content Placeholder 2"/>
          <p:cNvSpPr>
            <a:spLocks noGrp="1"/>
          </p:cNvSpPr>
          <p:nvPr>
            <p:ph idx="1"/>
          </p:nvPr>
        </p:nvSpPr>
        <p:spPr>
          <a:xfrm>
            <a:off x="685800" y="1869141"/>
            <a:ext cx="7770813" cy="950259"/>
          </a:xfrm>
        </p:spPr>
        <p:txBody>
          <a:bodyPr/>
          <a:lstStyle/>
          <a:p>
            <a:r>
              <a:rPr lang="en-US" b="1" dirty="0" smtClean="0"/>
              <a:t>High Key: </a:t>
            </a:r>
            <a:r>
              <a:rPr lang="en-US" dirty="0" smtClean="0"/>
              <a:t>the scene is flooded with light, creating a bright and open-looking scene.</a:t>
            </a:r>
            <a:endParaRPr lang="en-US" dirty="0"/>
          </a:p>
        </p:txBody>
      </p:sp>
      <p:pic>
        <p:nvPicPr>
          <p:cNvPr id="4" name="Picture 3"/>
          <p:cNvPicPr>
            <a:picLocks noChangeAspect="1"/>
          </p:cNvPicPr>
          <p:nvPr/>
        </p:nvPicPr>
        <p:blipFill>
          <a:blip r:embed="rId2"/>
          <a:stretch>
            <a:fillRect/>
          </a:stretch>
        </p:blipFill>
        <p:spPr>
          <a:xfrm>
            <a:off x="1828800" y="2895600"/>
            <a:ext cx="5334000" cy="355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sp>
        <p:nvSpPr>
          <p:cNvPr id="3" name="Content Placeholder 2"/>
          <p:cNvSpPr>
            <a:spLocks noGrp="1"/>
          </p:cNvSpPr>
          <p:nvPr>
            <p:ph idx="1"/>
          </p:nvPr>
        </p:nvSpPr>
        <p:spPr>
          <a:xfrm>
            <a:off x="685800" y="1869141"/>
            <a:ext cx="7770813" cy="874059"/>
          </a:xfrm>
        </p:spPr>
        <p:txBody>
          <a:bodyPr/>
          <a:lstStyle/>
          <a:p>
            <a:r>
              <a:rPr lang="en-US" b="1" dirty="0" smtClean="0"/>
              <a:t>Low Key: </a:t>
            </a:r>
            <a:r>
              <a:rPr lang="en-US" dirty="0" smtClean="0"/>
              <a:t>the scene is flooded with shadows and darkness, creating suspense or suspicion.</a:t>
            </a:r>
            <a:endParaRPr lang="en-US" dirty="0"/>
          </a:p>
        </p:txBody>
      </p:sp>
      <p:pic>
        <p:nvPicPr>
          <p:cNvPr id="4" name="Picture 3"/>
          <p:cNvPicPr>
            <a:picLocks noChangeAspect="1"/>
          </p:cNvPicPr>
          <p:nvPr/>
        </p:nvPicPr>
        <p:blipFill>
          <a:blip r:embed="rId2"/>
          <a:stretch>
            <a:fillRect/>
          </a:stretch>
        </p:blipFill>
        <p:spPr>
          <a:xfrm>
            <a:off x="1524000" y="2743200"/>
            <a:ext cx="5715000" cy="3800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movies are made</a:t>
            </a:r>
            <a:endParaRPr lang="en-US" dirty="0"/>
          </a:p>
        </p:txBody>
      </p:sp>
      <p:sp>
        <p:nvSpPr>
          <p:cNvPr id="3" name="Content Placeholder 2"/>
          <p:cNvSpPr>
            <a:spLocks noGrp="1"/>
          </p:cNvSpPr>
          <p:nvPr>
            <p:ph idx="1"/>
          </p:nvPr>
        </p:nvSpPr>
        <p:spPr>
          <a:xfrm>
            <a:off x="685800" y="1869141"/>
            <a:ext cx="7770813" cy="2245659"/>
          </a:xfrm>
        </p:spPr>
        <p:txBody>
          <a:bodyPr>
            <a:normAutofit/>
          </a:bodyPr>
          <a:lstStyle/>
          <a:p>
            <a:r>
              <a:rPr lang="en-US" sz="2800" dirty="0" smtClean="0"/>
              <a:t>Cinematic techniques</a:t>
            </a:r>
          </a:p>
          <a:p>
            <a:pPr lvl="1"/>
            <a:r>
              <a:rPr lang="en-US" sz="2800" dirty="0" smtClean="0"/>
              <a:t>the methods a director uses to communicate meaning and to evoke particular emotional  responses in viewers.</a:t>
            </a:r>
          </a:p>
          <a:p>
            <a:pPr lvl="1"/>
            <a:endParaRPr lang="en-US" sz="2800" dirty="0" smtClean="0"/>
          </a:p>
        </p:txBody>
      </p:sp>
      <p:pic>
        <p:nvPicPr>
          <p:cNvPr id="4" name="Picture 3"/>
          <p:cNvPicPr>
            <a:picLocks noChangeAspect="1"/>
          </p:cNvPicPr>
          <p:nvPr/>
        </p:nvPicPr>
        <p:blipFill>
          <a:blip r:embed="rId2"/>
          <a:stretch>
            <a:fillRect/>
          </a:stretch>
        </p:blipFill>
        <p:spPr>
          <a:xfrm rot="20862305">
            <a:off x="685800" y="4114800"/>
            <a:ext cx="2222500" cy="2279650"/>
          </a:xfrm>
          <a:prstGeom prst="rect">
            <a:avLst/>
          </a:prstGeom>
        </p:spPr>
      </p:pic>
      <p:pic>
        <p:nvPicPr>
          <p:cNvPr id="5" name="Picture 4"/>
          <p:cNvPicPr>
            <a:picLocks noChangeAspect="1"/>
          </p:cNvPicPr>
          <p:nvPr/>
        </p:nvPicPr>
        <p:blipFill>
          <a:blip r:embed="rId3"/>
          <a:stretch>
            <a:fillRect/>
          </a:stretch>
        </p:blipFill>
        <p:spPr>
          <a:xfrm>
            <a:off x="3429000" y="3700166"/>
            <a:ext cx="2269440" cy="2700634"/>
          </a:xfrm>
          <a:prstGeom prst="rect">
            <a:avLst/>
          </a:prstGeom>
        </p:spPr>
      </p:pic>
      <p:pic>
        <p:nvPicPr>
          <p:cNvPr id="6" name="Picture 5"/>
          <p:cNvPicPr>
            <a:picLocks noChangeAspect="1"/>
          </p:cNvPicPr>
          <p:nvPr/>
        </p:nvPicPr>
        <p:blipFill>
          <a:blip r:embed="rId4"/>
          <a:stretch>
            <a:fillRect/>
          </a:stretch>
        </p:blipFill>
        <p:spPr>
          <a:xfrm rot="1053537">
            <a:off x="6217496" y="4020843"/>
            <a:ext cx="1995230" cy="2440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sp>
        <p:nvSpPr>
          <p:cNvPr id="3" name="Content Placeholder 2"/>
          <p:cNvSpPr>
            <a:spLocks noGrp="1"/>
          </p:cNvSpPr>
          <p:nvPr>
            <p:ph idx="1"/>
          </p:nvPr>
        </p:nvSpPr>
        <p:spPr>
          <a:xfrm>
            <a:off x="685800" y="1869141"/>
            <a:ext cx="7770813" cy="1026459"/>
          </a:xfrm>
        </p:spPr>
        <p:txBody>
          <a:bodyPr/>
          <a:lstStyle/>
          <a:p>
            <a:r>
              <a:rPr lang="en-US" b="1" dirty="0" smtClean="0"/>
              <a:t>Bottom or Side Lighting: </a:t>
            </a:r>
            <a:r>
              <a:rPr lang="en-US" dirty="0" smtClean="0"/>
              <a:t>direct lighting from below or the side, which often makes the subject appear dangerous or evil.</a:t>
            </a:r>
            <a:endParaRPr lang="en-US" dirty="0"/>
          </a:p>
        </p:txBody>
      </p:sp>
      <p:pic>
        <p:nvPicPr>
          <p:cNvPr id="4" name="Picture 3"/>
          <p:cNvPicPr>
            <a:picLocks noChangeAspect="1"/>
          </p:cNvPicPr>
          <p:nvPr/>
        </p:nvPicPr>
        <p:blipFill>
          <a:blip r:embed="rId2"/>
          <a:stretch>
            <a:fillRect/>
          </a:stretch>
        </p:blipFill>
        <p:spPr>
          <a:xfrm>
            <a:off x="2667000" y="2971800"/>
            <a:ext cx="3731079" cy="3482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sp>
        <p:nvSpPr>
          <p:cNvPr id="3" name="Content Placeholder 2"/>
          <p:cNvSpPr>
            <a:spLocks noGrp="1"/>
          </p:cNvSpPr>
          <p:nvPr>
            <p:ph idx="1"/>
          </p:nvPr>
        </p:nvSpPr>
        <p:spPr>
          <a:xfrm>
            <a:off x="685800" y="1869141"/>
            <a:ext cx="7770813" cy="1178859"/>
          </a:xfrm>
        </p:spPr>
        <p:txBody>
          <a:bodyPr/>
          <a:lstStyle/>
          <a:p>
            <a:r>
              <a:rPr lang="en-US" b="1" dirty="0" smtClean="0"/>
              <a:t>Front or Back Lighting: </a:t>
            </a:r>
            <a:r>
              <a:rPr lang="en-US" dirty="0" smtClean="0"/>
              <a:t>soft lighting on the actor’s face or from behind gives the appearance of innocence or goodness, or a halo effect.</a:t>
            </a:r>
            <a:endParaRPr lang="en-US" dirty="0"/>
          </a:p>
        </p:txBody>
      </p:sp>
      <p:pic>
        <p:nvPicPr>
          <p:cNvPr id="4" name="Picture 3"/>
          <p:cNvPicPr>
            <a:picLocks noChangeAspect="1"/>
          </p:cNvPicPr>
          <p:nvPr/>
        </p:nvPicPr>
        <p:blipFill>
          <a:blip r:embed="rId2"/>
          <a:stretch>
            <a:fillRect/>
          </a:stretch>
        </p:blipFill>
        <p:spPr>
          <a:xfrm>
            <a:off x="1828800" y="3086100"/>
            <a:ext cx="5493488" cy="3543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869141"/>
            <a:ext cx="7770813" cy="2855259"/>
          </a:xfrm>
        </p:spPr>
        <p:txBody>
          <a:bodyPr/>
          <a:lstStyle/>
          <a:p>
            <a:r>
              <a:rPr lang="en-US" b="1" dirty="0" smtClean="0"/>
              <a:t>cut: </a:t>
            </a:r>
            <a:r>
              <a:rPr lang="en-US" dirty="0" smtClean="0"/>
              <a:t>most common editing technique. Two pieces of film are spliced together to “cut” to another image.</a:t>
            </a:r>
          </a:p>
          <a:p>
            <a:endParaRPr lang="en-US" dirty="0" smtClean="0"/>
          </a:p>
          <a:p>
            <a:pPr>
              <a:buNone/>
            </a:pPr>
            <a:r>
              <a:rPr lang="en-US" dirty="0" smtClean="0"/>
              <a:t>Example: </a:t>
            </a:r>
            <a:r>
              <a:rPr lang="en-US" dirty="0" smtClean="0">
                <a:hlinkClick r:id="rId2"/>
              </a:rPr>
              <a:t>Count the cuts</a:t>
            </a:r>
            <a:endParaRPr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869141"/>
            <a:ext cx="7770813" cy="2017059"/>
          </a:xfrm>
        </p:spPr>
        <p:txBody>
          <a:bodyPr/>
          <a:lstStyle/>
          <a:p>
            <a:r>
              <a:rPr lang="en-US" b="1" dirty="0" smtClean="0"/>
              <a:t>Fade: </a:t>
            </a:r>
            <a:r>
              <a:rPr lang="en-US" dirty="0" smtClean="0"/>
              <a:t>can be to or from black or white. A fade can begin in darkness and gradually assume full brightness (fade-in) or the image may gradually get darker (fade-out). A fade often implies that time has passed or may signify the end of a scene.</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752600"/>
            <a:ext cx="7770813" cy="1407459"/>
          </a:xfrm>
        </p:spPr>
        <p:txBody>
          <a:bodyPr/>
          <a:lstStyle/>
          <a:p>
            <a:r>
              <a:rPr lang="en-US" b="1" dirty="0" smtClean="0"/>
              <a:t>Dissolve: </a:t>
            </a:r>
            <a:r>
              <a:rPr lang="en-US" dirty="0" smtClean="0"/>
              <a:t>a kind of fade in which one image is slowly replaced by another. It can create a connection between images.</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869141"/>
            <a:ext cx="7770813" cy="1026459"/>
          </a:xfrm>
        </p:spPr>
        <p:txBody>
          <a:bodyPr/>
          <a:lstStyle/>
          <a:p>
            <a:r>
              <a:rPr lang="en-US" b="1" dirty="0" smtClean="0"/>
              <a:t>Wipe</a:t>
            </a:r>
            <a:r>
              <a:rPr lang="en-US" dirty="0" smtClean="0"/>
              <a:t>: a new image wipes off the previous image. A wipe is more fluid than a cut and quicker than a dissolve.</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869141"/>
            <a:ext cx="7770813" cy="2626659"/>
          </a:xfrm>
        </p:spPr>
        <p:txBody>
          <a:bodyPr/>
          <a:lstStyle/>
          <a:p>
            <a:r>
              <a:rPr lang="en-US" b="1" dirty="0" smtClean="0"/>
              <a:t>Flashback: </a:t>
            </a:r>
            <a:r>
              <a:rPr lang="en-US" dirty="0" smtClean="0"/>
              <a:t>cut or dissolve to action that happened in the past.</a:t>
            </a:r>
          </a:p>
          <a:p>
            <a:endParaRPr lang="en-US" dirty="0" smtClean="0"/>
          </a:p>
          <a:p>
            <a:pPr>
              <a:buNone/>
            </a:pPr>
            <a:r>
              <a:rPr lang="en-US" dirty="0" smtClean="0"/>
              <a:t>Example: </a:t>
            </a:r>
            <a:r>
              <a:rPr lang="en-US" dirty="0" smtClean="0">
                <a:hlinkClick r:id="rId2"/>
              </a:rPr>
              <a:t>Get into the way-back machine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a:t>
            </a:r>
            <a:endParaRPr lang="en-US" dirty="0"/>
          </a:p>
        </p:txBody>
      </p:sp>
      <p:sp>
        <p:nvSpPr>
          <p:cNvPr id="3" name="Content Placeholder 2"/>
          <p:cNvSpPr>
            <a:spLocks noGrp="1"/>
          </p:cNvSpPr>
          <p:nvPr>
            <p:ph idx="1"/>
          </p:nvPr>
        </p:nvSpPr>
        <p:spPr>
          <a:xfrm>
            <a:off x="685800" y="1869141"/>
            <a:ext cx="7770813" cy="2931459"/>
          </a:xfrm>
        </p:spPr>
        <p:txBody>
          <a:bodyPr/>
          <a:lstStyle/>
          <a:p>
            <a:r>
              <a:rPr lang="en-US" b="1" dirty="0" smtClean="0"/>
              <a:t>Shot-Reverse-Shot: </a:t>
            </a:r>
            <a:r>
              <a:rPr lang="en-US" dirty="0" smtClean="0"/>
              <a:t>a shot of one subject, then another, then back to the first. It is often used for conversation or reaction shots.</a:t>
            </a:r>
          </a:p>
          <a:p>
            <a:endParaRPr lang="en-US" dirty="0" smtClean="0"/>
          </a:p>
          <a:p>
            <a:pPr>
              <a:buNone/>
            </a:pPr>
            <a:r>
              <a:rPr lang="en-US" dirty="0" smtClean="0"/>
              <a:t>Example: </a:t>
            </a:r>
            <a:r>
              <a:rPr lang="en-US" dirty="0" smtClean="0">
                <a:hlinkClick r:id="rId2"/>
              </a:rPr>
              <a:t>Follow the conversation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Techniques	</a:t>
            </a:r>
            <a:endParaRPr lang="en-US" dirty="0"/>
          </a:p>
        </p:txBody>
      </p:sp>
      <p:sp>
        <p:nvSpPr>
          <p:cNvPr id="3" name="Content Placeholder 2"/>
          <p:cNvSpPr>
            <a:spLocks noGrp="1"/>
          </p:cNvSpPr>
          <p:nvPr>
            <p:ph idx="1"/>
          </p:nvPr>
        </p:nvSpPr>
        <p:spPr>
          <a:xfrm>
            <a:off x="685800" y="1752600"/>
            <a:ext cx="7770813" cy="3810000"/>
          </a:xfrm>
        </p:spPr>
        <p:txBody>
          <a:bodyPr/>
          <a:lstStyle/>
          <a:p>
            <a:r>
              <a:rPr lang="en-US" b="1" dirty="0" smtClean="0"/>
              <a:t>Cross cutting: </a:t>
            </a:r>
            <a:r>
              <a:rPr lang="en-US" dirty="0" smtClean="0"/>
              <a:t>cut into action that is happening simultaneously. This technique is also called parallel editing. It can create tension or suspense and can form a connection between scenes.</a:t>
            </a:r>
          </a:p>
          <a:p>
            <a:pPr>
              <a:buNone/>
            </a:pPr>
            <a:endParaRPr lang="en-US" dirty="0" smtClean="0"/>
          </a:p>
          <a:p>
            <a:r>
              <a:rPr lang="en-US" b="1" dirty="0" smtClean="0"/>
              <a:t>Eye-Line Match: </a:t>
            </a:r>
            <a:r>
              <a:rPr lang="en-US" dirty="0" smtClean="0"/>
              <a:t>cut to an object, then to a person. This technique shows what a person seems to be looking at and can reveal a character’s thoughts.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lstStyle/>
          <a:p>
            <a:r>
              <a:rPr lang="en-US" b="1" dirty="0" err="1" smtClean="0"/>
              <a:t>Diegetic</a:t>
            </a:r>
            <a:r>
              <a:rPr lang="en-US" b="1" dirty="0" smtClean="0"/>
              <a:t>: </a:t>
            </a:r>
            <a:r>
              <a:rPr lang="en-US" dirty="0" smtClean="0"/>
              <a:t>sound that could logically be heard by the characters in the film.</a:t>
            </a:r>
          </a:p>
          <a:p>
            <a:endParaRPr lang="en-US" dirty="0" smtClean="0"/>
          </a:p>
          <a:p>
            <a:endParaRPr lang="en-US" dirty="0" smtClean="0"/>
          </a:p>
          <a:p>
            <a:pPr>
              <a:buNone/>
            </a:pPr>
            <a:r>
              <a:rPr lang="en-US" dirty="0" smtClean="0"/>
              <a:t>Example: </a:t>
            </a:r>
            <a:r>
              <a:rPr lang="en-US" dirty="0" smtClean="0">
                <a:hlinkClick r:id="rId2"/>
              </a:rPr>
              <a:t>Listen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869141"/>
            <a:ext cx="7770813" cy="645459"/>
          </a:xfrm>
        </p:spPr>
        <p:txBody>
          <a:bodyPr/>
          <a:lstStyle/>
          <a:p>
            <a:r>
              <a:rPr lang="en-US" b="1" dirty="0" smtClean="0"/>
              <a:t>Shot: a single piece of film uninterrupted by cuts.</a:t>
            </a:r>
            <a:endParaRPr lang="en-US" dirty="0"/>
          </a:p>
        </p:txBody>
      </p:sp>
      <p:pic>
        <p:nvPicPr>
          <p:cNvPr id="4" name="Picture 3"/>
          <p:cNvPicPr>
            <a:picLocks noChangeAspect="1"/>
          </p:cNvPicPr>
          <p:nvPr/>
        </p:nvPicPr>
        <p:blipFill>
          <a:blip r:embed="rId2"/>
          <a:stretch>
            <a:fillRect/>
          </a:stretch>
        </p:blipFill>
        <p:spPr>
          <a:xfrm>
            <a:off x="2413000" y="2565400"/>
            <a:ext cx="3683000" cy="391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a:xfrm>
            <a:off x="685800" y="1752600"/>
            <a:ext cx="7770813" cy="3657600"/>
          </a:xfrm>
        </p:spPr>
        <p:txBody>
          <a:bodyPr/>
          <a:lstStyle/>
          <a:p>
            <a:r>
              <a:rPr lang="en-US" b="1" dirty="0" smtClean="0"/>
              <a:t>Non-</a:t>
            </a:r>
            <a:r>
              <a:rPr lang="en-US" b="1" dirty="0" err="1" smtClean="0"/>
              <a:t>Diegetic</a:t>
            </a:r>
            <a:r>
              <a:rPr lang="en-US" b="1" dirty="0" smtClean="0"/>
              <a:t>: </a:t>
            </a:r>
            <a:r>
              <a:rPr lang="en-US" dirty="0" smtClean="0"/>
              <a:t>sound that cannot be heard by the characters but is designed for audience reaction only. An example might be ominous music for foreshadowing.</a:t>
            </a:r>
          </a:p>
          <a:p>
            <a:endParaRPr lang="en-US" dirty="0" smtClean="0"/>
          </a:p>
          <a:p>
            <a:pPr>
              <a:buNone/>
            </a:pPr>
            <a:r>
              <a:rPr lang="en-US" dirty="0" smtClean="0"/>
              <a:t>Example: </a:t>
            </a:r>
            <a:r>
              <a:rPr lang="en-US" dirty="0" smtClean="0">
                <a:hlinkClick r:id="rId2"/>
              </a:rPr>
              <a:t>Listen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869141"/>
            <a:ext cx="7770813" cy="1255059"/>
          </a:xfrm>
        </p:spPr>
        <p:txBody>
          <a:bodyPr/>
          <a:lstStyle/>
          <a:p>
            <a:r>
              <a:rPr lang="en-US" b="1" dirty="0" smtClean="0"/>
              <a:t>Establishing Shot: </a:t>
            </a:r>
            <a:r>
              <a:rPr lang="en-US" dirty="0" smtClean="0"/>
              <a:t>often a long shot or a series of shots that sets the scene. It is used to establish setting and to show transitions between locations.</a:t>
            </a:r>
            <a:endParaRPr lang="en-US" dirty="0"/>
          </a:p>
        </p:txBody>
      </p:sp>
      <p:pic>
        <p:nvPicPr>
          <p:cNvPr id="4" name="Picture 3"/>
          <p:cNvPicPr>
            <a:picLocks noChangeAspect="1"/>
          </p:cNvPicPr>
          <p:nvPr/>
        </p:nvPicPr>
        <p:blipFill>
          <a:blip r:embed="rId2"/>
          <a:stretch>
            <a:fillRect/>
          </a:stretch>
        </p:blipFill>
        <p:spPr>
          <a:xfrm>
            <a:off x="2070100" y="3180473"/>
            <a:ext cx="4940300" cy="3296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550894"/>
            <a:ext cx="7770813" cy="1255059"/>
          </a:xfrm>
        </p:spPr>
        <p:txBody>
          <a:bodyPr/>
          <a:lstStyle/>
          <a:p>
            <a:r>
              <a:rPr lang="en-US" b="1" dirty="0" smtClean="0"/>
              <a:t>Long Shot (LS): </a:t>
            </a:r>
            <a:r>
              <a:rPr lang="en-US" dirty="0" smtClean="0"/>
              <a:t>a shot from some distance. If filming a person, the full body is shown. It may show the isolation or vulnerability of the character (also called a Full Shot).</a:t>
            </a:r>
            <a:endParaRPr lang="en-US" dirty="0"/>
          </a:p>
        </p:txBody>
      </p:sp>
      <p:pic>
        <p:nvPicPr>
          <p:cNvPr id="4" name="Picture 3"/>
          <p:cNvPicPr>
            <a:picLocks noChangeAspect="1"/>
          </p:cNvPicPr>
          <p:nvPr/>
        </p:nvPicPr>
        <p:blipFill>
          <a:blip r:embed="rId2"/>
          <a:stretch>
            <a:fillRect/>
          </a:stretch>
        </p:blipFill>
        <p:spPr>
          <a:xfrm>
            <a:off x="2584450" y="3041650"/>
            <a:ext cx="3663950" cy="366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411941"/>
            <a:ext cx="7770813" cy="1559859"/>
          </a:xfrm>
        </p:spPr>
        <p:txBody>
          <a:bodyPr/>
          <a:lstStyle/>
          <a:p>
            <a:r>
              <a:rPr lang="en-US" b="1" dirty="0" smtClean="0"/>
              <a:t>Medium Shot (MS): </a:t>
            </a:r>
            <a:r>
              <a:rPr lang="en-US" dirty="0" smtClean="0"/>
              <a:t>the most common shot. The camera seems to be a medium distance from the object being filmed. A medium shot shows the person from the waist up. The effect is to ground the story.</a:t>
            </a:r>
            <a:endParaRPr lang="en-US" dirty="0"/>
          </a:p>
        </p:txBody>
      </p:sp>
      <p:pic>
        <p:nvPicPr>
          <p:cNvPr id="4" name="Picture 3"/>
          <p:cNvPicPr>
            <a:picLocks noChangeAspect="1"/>
          </p:cNvPicPr>
          <p:nvPr/>
        </p:nvPicPr>
        <p:blipFill>
          <a:blip r:embed="rId2"/>
          <a:stretch>
            <a:fillRect/>
          </a:stretch>
        </p:blipFill>
        <p:spPr>
          <a:xfrm>
            <a:off x="2438400" y="3078480"/>
            <a:ext cx="3962400" cy="3169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p:txBody>
          <a:bodyPr/>
          <a:lstStyle/>
          <a:p>
            <a:r>
              <a:rPr lang="en-US" b="1" dirty="0" smtClean="0"/>
              <a:t>close Up (</a:t>
            </a:r>
            <a:r>
              <a:rPr lang="en-US" b="1" dirty="0" err="1" smtClean="0"/>
              <a:t>cU</a:t>
            </a:r>
            <a:r>
              <a:rPr lang="en-US" b="1" dirty="0" smtClean="0"/>
              <a:t>): </a:t>
            </a:r>
            <a:r>
              <a:rPr lang="en-US" dirty="0" smtClean="0"/>
              <a:t>the image takes up at least 80 percent of the frame.</a:t>
            </a:r>
            <a:endParaRPr lang="en-US" dirty="0"/>
          </a:p>
        </p:txBody>
      </p:sp>
      <p:pic>
        <p:nvPicPr>
          <p:cNvPr id="5" name="Picture 4"/>
          <p:cNvPicPr>
            <a:picLocks noChangeAspect="1"/>
          </p:cNvPicPr>
          <p:nvPr/>
        </p:nvPicPr>
        <p:blipFill>
          <a:blip r:embed="rId2"/>
          <a:stretch>
            <a:fillRect/>
          </a:stretch>
        </p:blipFill>
        <p:spPr>
          <a:xfrm>
            <a:off x="1517650" y="2719832"/>
            <a:ext cx="5873750" cy="3909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869141"/>
            <a:ext cx="7770813" cy="874059"/>
          </a:xfrm>
        </p:spPr>
        <p:txBody>
          <a:bodyPr/>
          <a:lstStyle/>
          <a:p>
            <a:r>
              <a:rPr lang="en-US" b="1" dirty="0" smtClean="0"/>
              <a:t>Extreme close Up: </a:t>
            </a:r>
            <a:r>
              <a:rPr lang="en-US" dirty="0" smtClean="0"/>
              <a:t>the image being shot is a part of a whole, such as an eye or a hand.</a:t>
            </a:r>
            <a:endParaRPr lang="en-US" dirty="0"/>
          </a:p>
        </p:txBody>
      </p:sp>
      <p:pic>
        <p:nvPicPr>
          <p:cNvPr id="4" name="Picture 3"/>
          <p:cNvPicPr>
            <a:picLocks noChangeAspect="1"/>
          </p:cNvPicPr>
          <p:nvPr/>
        </p:nvPicPr>
        <p:blipFill>
          <a:blip r:embed="rId2"/>
          <a:stretch>
            <a:fillRect/>
          </a:stretch>
        </p:blipFill>
        <p:spPr>
          <a:xfrm>
            <a:off x="2971800" y="2921000"/>
            <a:ext cx="3098800" cy="309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70" decel="100000"/>
                                        <p:tgtEl>
                                          <p:spTgt spid="4"/>
                                        </p:tgtEl>
                                      </p:cBhvr>
                                    </p:animEffect>
                                    <p:animScale>
                                      <p:cBhvr>
                                        <p:cTn id="18" dur="770" decel="100000"/>
                                        <p:tgtEl>
                                          <p:spTgt spid="4"/>
                                        </p:tgtEl>
                                      </p:cBhvr>
                                      <p:from x="10000" y="10000"/>
                                      <p:to x="200000" y="450000"/>
                                    </p:animScale>
                                    <p:animScale>
                                      <p:cBhvr>
                                        <p:cTn id="19" dur="1230" accel="100000" fill="hold">
                                          <p:stCondLst>
                                            <p:cond delay="770"/>
                                          </p:stCondLst>
                                        </p:cTn>
                                        <p:tgtEl>
                                          <p:spTgt spid="4"/>
                                        </p:tgtEl>
                                      </p:cBhvr>
                                      <p:from x="200000" y="450000"/>
                                      <p:to x="100000" y="100000"/>
                                    </p:animScale>
                                    <p:set>
                                      <p:cBhvr>
                                        <p:cTn id="20" dur="770" fill="hold"/>
                                        <p:tgtEl>
                                          <p:spTgt spid="4"/>
                                        </p:tgtEl>
                                        <p:attrNameLst>
                                          <p:attrName>ppt_x</p:attrName>
                                        </p:attrNameLst>
                                      </p:cBhvr>
                                      <p:to>
                                        <p:strVal val="(0.5)"/>
                                      </p:to>
                                    </p:set>
                                    <p:anim from="(0.5)" to="(#ppt_x)" calcmode="lin" valueType="num">
                                      <p:cBhvr>
                                        <p:cTn id="21" dur="1230" accel="100000" fill="hold">
                                          <p:stCondLst>
                                            <p:cond delay="770"/>
                                          </p:stCondLst>
                                        </p:cTn>
                                        <p:tgtEl>
                                          <p:spTgt spid="4"/>
                                        </p:tgtEl>
                                        <p:attrNameLst>
                                          <p:attrName>ppt_x</p:attrName>
                                        </p:attrNameLst>
                                      </p:cBhvr>
                                    </p:anim>
                                    <p:set>
                                      <p:cBhvr>
                                        <p:cTn id="22" dur="770" fill="hold"/>
                                        <p:tgtEl>
                                          <p:spTgt spid="4"/>
                                        </p:tgtEl>
                                        <p:attrNameLst>
                                          <p:attrName>ppt_y</p:attrName>
                                        </p:attrNameLst>
                                      </p:cBhvr>
                                      <p:to>
                                        <p:strVal val="(#ppt_y+0.4)"/>
                                      </p:to>
                                    </p:set>
                                    <p:anim from="(#ppt_y+0.4)" to="(#ppt_y)" calcmode="lin" valueType="num">
                                      <p:cBhvr>
                                        <p:cTn id="2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Shots and Framing</a:t>
            </a:r>
            <a:endParaRPr lang="en-US" dirty="0"/>
          </a:p>
        </p:txBody>
      </p:sp>
      <p:sp>
        <p:nvSpPr>
          <p:cNvPr id="3" name="Content Placeholder 2"/>
          <p:cNvSpPr>
            <a:spLocks noGrp="1"/>
          </p:cNvSpPr>
          <p:nvPr>
            <p:ph idx="1"/>
          </p:nvPr>
        </p:nvSpPr>
        <p:spPr>
          <a:xfrm>
            <a:off x="685800" y="1259541"/>
            <a:ext cx="7770813" cy="1559859"/>
          </a:xfrm>
        </p:spPr>
        <p:txBody>
          <a:bodyPr/>
          <a:lstStyle/>
          <a:p>
            <a:r>
              <a:rPr lang="en-US" b="1" dirty="0" smtClean="0"/>
              <a:t>Two Shot: </a:t>
            </a:r>
            <a:r>
              <a:rPr lang="en-US" dirty="0" smtClean="0"/>
              <a:t>a scene between two people shot exclusively from an angle that includes both characters more or less equally. It is used in love scenes where interaction between the two characters is important.</a:t>
            </a:r>
            <a:endParaRPr lang="en-US" dirty="0"/>
          </a:p>
        </p:txBody>
      </p:sp>
      <p:pic>
        <p:nvPicPr>
          <p:cNvPr id="4" name="Picture 3"/>
          <p:cNvPicPr>
            <a:picLocks noChangeAspect="1"/>
          </p:cNvPicPr>
          <p:nvPr/>
        </p:nvPicPr>
        <p:blipFill>
          <a:blip r:embed="rId2"/>
          <a:stretch>
            <a:fillRect/>
          </a:stretch>
        </p:blipFill>
        <p:spPr>
          <a:xfrm>
            <a:off x="1651000" y="2799842"/>
            <a:ext cx="5511800" cy="36771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534</TotalTime>
  <Words>906</Words>
  <Application>Microsoft Office PowerPoint</Application>
  <PresentationFormat>On-screen Show (4:3)</PresentationFormat>
  <Paragraphs>73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Calisto MT</vt:lpstr>
      <vt:lpstr>Story</vt:lpstr>
      <vt:lpstr>Cinematic Techniques </vt:lpstr>
      <vt:lpstr>How movies are made</vt:lpstr>
      <vt:lpstr>Shots and Framing</vt:lpstr>
      <vt:lpstr>Shots and Framing</vt:lpstr>
      <vt:lpstr>Shots and Framing</vt:lpstr>
      <vt:lpstr>Shots and Framing</vt:lpstr>
      <vt:lpstr>Shots and Framing</vt:lpstr>
      <vt:lpstr>Shots and Framing</vt:lpstr>
      <vt:lpstr>Shots and Framing</vt:lpstr>
      <vt:lpstr>Camera Angles</vt:lpstr>
      <vt:lpstr>Camera Angles</vt:lpstr>
      <vt:lpstr>Camera Angles</vt:lpstr>
      <vt:lpstr>Camera Movements</vt:lpstr>
      <vt:lpstr>Camera Movements</vt:lpstr>
      <vt:lpstr>Camera Movements</vt:lpstr>
      <vt:lpstr>Camera Movements</vt:lpstr>
      <vt:lpstr>Camera Movements</vt:lpstr>
      <vt:lpstr>Lighting </vt:lpstr>
      <vt:lpstr>Lighting</vt:lpstr>
      <vt:lpstr>Lighting</vt:lpstr>
      <vt:lpstr>Lighting</vt:lpstr>
      <vt:lpstr>Editing Techniques</vt:lpstr>
      <vt:lpstr>Editing Techniques</vt:lpstr>
      <vt:lpstr>Editing Techniques</vt:lpstr>
      <vt:lpstr>Editing Techniques</vt:lpstr>
      <vt:lpstr>Editing Techniques</vt:lpstr>
      <vt:lpstr>Editing Techniques</vt:lpstr>
      <vt:lpstr>Editing Techniques </vt:lpstr>
      <vt:lpstr>Sound</vt:lpstr>
      <vt:lpstr>Sound</vt:lpstr>
    </vt:vector>
  </TitlesOfParts>
  <Company>School District of Hillsborough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Cinematic Techniques</dc:title>
  <dc:creator>Brian Shaffer</dc:creator>
  <cp:lastModifiedBy>Dotson, Michele W.</cp:lastModifiedBy>
  <cp:revision>58</cp:revision>
  <dcterms:created xsi:type="dcterms:W3CDTF">2011-09-07T08:58:05Z</dcterms:created>
  <dcterms:modified xsi:type="dcterms:W3CDTF">2015-10-20T12:53:42Z</dcterms:modified>
</cp:coreProperties>
</file>